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702" r:id="rId3"/>
    <p:sldId id="759" r:id="rId4"/>
    <p:sldId id="761" r:id="rId5"/>
    <p:sldId id="760" r:id="rId6"/>
    <p:sldId id="747" r:id="rId7"/>
    <p:sldId id="762" r:id="rId8"/>
    <p:sldId id="739" r:id="rId9"/>
    <p:sldId id="740" r:id="rId10"/>
    <p:sldId id="764" r:id="rId11"/>
    <p:sldId id="724" r:id="rId12"/>
  </p:sldIdLst>
  <p:sldSz cx="24384000" cy="13716000"/>
  <p:notesSz cx="6888163" cy="10020300"/>
  <p:defaultTextStyle>
    <a:defPPr>
      <a:defRPr lang="es-ES"/>
    </a:defPPr>
    <a:lvl1pPr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1pPr>
    <a:lvl2pPr marL="342900" indent="1143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2pPr>
    <a:lvl3pPr marL="685800" indent="2286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3pPr>
    <a:lvl4pPr marL="1028700" indent="3429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4pPr>
    <a:lvl5pPr marL="1371600" indent="4572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5pPr>
    <a:lvl6pPr marL="22860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6pPr>
    <a:lvl7pPr marL="27432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7pPr>
    <a:lvl8pPr marL="32004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8pPr>
    <a:lvl9pPr marL="36576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27">
          <p15:clr>
            <a:srgbClr val="A4A3A4"/>
          </p15:clr>
        </p15:guide>
        <p15:guide id="2" pos="709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0E0E"/>
    <a:srgbClr val="2C53CE"/>
    <a:srgbClr val="9E002D"/>
    <a:srgbClr val="69A12B"/>
    <a:srgbClr val="21446C"/>
    <a:srgbClr val="AABFDA"/>
    <a:srgbClr val="6D6D6D"/>
    <a:srgbClr val="B13564"/>
    <a:srgbClr val="66FFFF"/>
    <a:srgbClr val="658E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60"/>
  </p:normalViewPr>
  <p:slideViewPr>
    <p:cSldViewPr>
      <p:cViewPr>
        <p:scale>
          <a:sx n="50" d="100"/>
          <a:sy n="50" d="100"/>
        </p:scale>
        <p:origin x="-744" y="-570"/>
      </p:cViewPr>
      <p:guideLst>
        <p:guide orient="horz" pos="5227"/>
        <p:guide pos="7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720" y="-112"/>
      </p:cViewPr>
      <p:guideLst>
        <p:guide orient="horz" pos="2880"/>
        <p:guide orient="horz" pos="3156"/>
        <p:guide pos="2160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7976916821164532"/>
          <c:y val="1.359595091754664E-2"/>
          <c:w val="0.71098224958331191"/>
          <c:h val="0.9400871114083555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C53CE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Создание новых рабочих мест</c:v>
                </c:pt>
                <c:pt idx="1">
                  <c:v>Увеличение производственной мощности с расширением номенклатуры продукции</c:v>
                </c:pt>
                <c:pt idx="2">
                  <c:v>Охрана окружающей среды</c:v>
                </c:pt>
                <c:pt idx="3">
                  <c:v>Введение новых производственных технологий</c:v>
                </c:pt>
                <c:pt idx="4">
                  <c:v>Увеличение производственной мощности с неизменной номенклатурой продукции</c:v>
                </c:pt>
                <c:pt idx="5">
                  <c:v>Снижение себестоимости продукции</c:v>
                </c:pt>
                <c:pt idx="6">
                  <c:v>Экономия энергоресурсов</c:v>
                </c:pt>
                <c:pt idx="7">
                  <c:v>Автоматизация или механизация существующего производственного процесса</c:v>
                </c:pt>
                <c:pt idx="8">
                  <c:v>Замена изношенной техники и оборудования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</c:v>
                </c:pt>
                <c:pt idx="1">
                  <c:v>26</c:v>
                </c:pt>
                <c:pt idx="2">
                  <c:v>31</c:v>
                </c:pt>
                <c:pt idx="3">
                  <c:v>33</c:v>
                </c:pt>
                <c:pt idx="4">
                  <c:v>35</c:v>
                </c:pt>
                <c:pt idx="5">
                  <c:v>37</c:v>
                </c:pt>
                <c:pt idx="6">
                  <c:v>38</c:v>
                </c:pt>
                <c:pt idx="7">
                  <c:v>51</c:v>
                </c:pt>
                <c:pt idx="8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40E0E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Создание новых рабочих мест</c:v>
                </c:pt>
                <c:pt idx="1">
                  <c:v>Увеличение производственной мощности с расширением номенклатуры продукции</c:v>
                </c:pt>
                <c:pt idx="2">
                  <c:v>Охрана окружающей среды</c:v>
                </c:pt>
                <c:pt idx="3">
                  <c:v>Введение новых производственных технологий</c:v>
                </c:pt>
                <c:pt idx="4">
                  <c:v>Увеличение производственной мощности с неизменной номенклатурой продукции</c:v>
                </c:pt>
                <c:pt idx="5">
                  <c:v>Снижение себестоимости продукции</c:v>
                </c:pt>
                <c:pt idx="6">
                  <c:v>Экономия энергоресурсов</c:v>
                </c:pt>
                <c:pt idx="7">
                  <c:v>Автоматизация или механизация существующего производственного процесса</c:v>
                </c:pt>
                <c:pt idx="8">
                  <c:v>Замена изношенной техники и оборудования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</c:v>
                </c:pt>
                <c:pt idx="1">
                  <c:v>27</c:v>
                </c:pt>
                <c:pt idx="2">
                  <c:v>31</c:v>
                </c:pt>
                <c:pt idx="3">
                  <c:v>34</c:v>
                </c:pt>
                <c:pt idx="4">
                  <c:v>35</c:v>
                </c:pt>
                <c:pt idx="5">
                  <c:v>37</c:v>
                </c:pt>
                <c:pt idx="6">
                  <c:v>39</c:v>
                </c:pt>
                <c:pt idx="7">
                  <c:v>52</c:v>
                </c:pt>
                <c:pt idx="8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9A12B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Создание новых рабочих мест</c:v>
                </c:pt>
                <c:pt idx="1">
                  <c:v>Увеличение производственной мощности с расширением номенклатуры продукции</c:v>
                </c:pt>
                <c:pt idx="2">
                  <c:v>Охрана окружающей среды</c:v>
                </c:pt>
                <c:pt idx="3">
                  <c:v>Введение новых производственных технологий</c:v>
                </c:pt>
                <c:pt idx="4">
                  <c:v>Увеличение производственной мощности с неизменной номенклатурой продукции</c:v>
                </c:pt>
                <c:pt idx="5">
                  <c:v>Снижение себестоимости продукции</c:v>
                </c:pt>
                <c:pt idx="6">
                  <c:v>Экономия энергоресурсов</c:v>
                </c:pt>
                <c:pt idx="7">
                  <c:v>Автоматизация или механизация существующего производственного процесса</c:v>
                </c:pt>
                <c:pt idx="8">
                  <c:v>Замена изношенной техники и оборудования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23</c:v>
                </c:pt>
                <c:pt idx="1">
                  <c:v>26</c:v>
                </c:pt>
                <c:pt idx="2">
                  <c:v>31</c:v>
                </c:pt>
                <c:pt idx="3">
                  <c:v>35</c:v>
                </c:pt>
                <c:pt idx="4">
                  <c:v>38</c:v>
                </c:pt>
                <c:pt idx="5">
                  <c:v>38</c:v>
                </c:pt>
                <c:pt idx="6">
                  <c:v>40</c:v>
                </c:pt>
                <c:pt idx="7">
                  <c:v>55</c:v>
                </c:pt>
                <c:pt idx="8">
                  <c:v>71</c:v>
                </c:pt>
              </c:numCache>
            </c:numRef>
          </c:val>
        </c:ser>
        <c:axId val="156691072"/>
        <c:axId val="109142400"/>
      </c:barChart>
      <c:catAx>
        <c:axId val="156691072"/>
        <c:scaling>
          <c:orientation val="minMax"/>
        </c:scaling>
        <c:axPos val="l"/>
        <c:numFmt formatCode="General" sourceLinked="1"/>
        <c:tickLblPos val="nextTo"/>
        <c:crossAx val="109142400"/>
        <c:crosses val="autoZero"/>
        <c:auto val="1"/>
        <c:lblAlgn val="ctr"/>
        <c:lblOffset val="100"/>
      </c:catAx>
      <c:valAx>
        <c:axId val="109142400"/>
        <c:scaling>
          <c:orientation val="minMax"/>
        </c:scaling>
        <c:axPos val="b"/>
        <c:majorGridlines/>
        <c:numFmt formatCode="General" sourceLinked="1"/>
        <c:tickLblPos val="nextTo"/>
        <c:crossAx val="15669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366652631126878"/>
          <c:y val="0.39016525163020038"/>
          <c:w val="6.5935317555640124E-2"/>
          <c:h val="0.3741688416619647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4775" y="750888"/>
            <a:ext cx="6678613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es-ES" noProof="0">
                <a:sym typeface="Lucida Grande" charset="0"/>
              </a:rPr>
              <a:t>Second level</a:t>
            </a:r>
          </a:p>
          <a:p>
            <a:pPr lvl="2"/>
            <a:r>
              <a:rPr lang="es-ES" noProof="0">
                <a:sym typeface="Lucida Grande" charset="0"/>
              </a:rPr>
              <a:t>Third level</a:t>
            </a:r>
          </a:p>
          <a:p>
            <a:pPr lvl="3"/>
            <a:r>
              <a:rPr lang="es-ES" noProof="0">
                <a:sym typeface="Lucida Grande" charset="0"/>
              </a:rPr>
              <a:t>Fourth level</a:t>
            </a:r>
          </a:p>
          <a:p>
            <a:pPr lvl="4"/>
            <a:r>
              <a:rPr lang="es-ES" noProof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5364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lIns="96616" tIns="48308" rIns="96616" bIns="48308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45294-132C-4D4F-BB75-AD9CBBBEE5E6}" type="slidenum">
              <a:rPr kumimoji="0" lang="ru-RU" sz="5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E5C4-AFFC-7242-9333-D7015B89E2CC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20647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BF04-4142-FB4B-AA99-6EA27E0E443D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3803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103725" y="2298700"/>
            <a:ext cx="4905375" cy="63627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87600" y="2298700"/>
            <a:ext cx="14563725" cy="63627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850-554B-1841-B256-C7C6A27950B3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5957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E5C4-AFFC-7242-9333-D7015B89E2CC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37414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717D-7E5A-2E4B-9B73-2348948C85F3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86658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749D-AFEB-F74B-A14C-367116A7FAC6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41575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8760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455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1B1A-060B-674F-AAF8-2A0A6482BC4C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97529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C98D-A6C1-8645-989D-7FEB1355057B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73132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BE7B-14D0-3C4D-AE9E-46C65BB71EC7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04548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C2A4-F3D0-CD42-ACC5-1F30CBE92F79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82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717D-7E5A-2E4B-9B73-2348948C85F3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998897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7E8F-AA3C-C64E-B389-DE83152EF535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62389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>
                <a:sym typeface="Gill Sans" charset="0"/>
              </a:rPr>
              <a:t>Чтобы добавить рисунок, перетащите его на заполнитель или щелкните значок</a:t>
            </a:r>
            <a:endParaRPr lang="es-ES" noProof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17A5-5CD3-9E41-9902-2B9175E04E09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31223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BF04-4142-FB4B-AA99-6EA27E0E443D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190420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103725" y="2298700"/>
            <a:ext cx="4905375" cy="6362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87600" y="2298700"/>
            <a:ext cx="14563725" cy="6362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850-554B-1841-B256-C7C6A27950B3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83604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749D-AFEB-F74B-A14C-367116A7FAC6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52390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8760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455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1B1A-060B-674F-AAF8-2A0A6482BC4C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7045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C98D-A6C1-8645-989D-7FEB1355057B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88642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BE7B-14D0-3C4D-AE9E-46C65BB71EC7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1009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C2A4-F3D0-CD42-ACC5-1F30CBE92F79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22972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7E8F-AA3C-C64E-B389-DE83152EF535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72745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17A5-5CD3-9E41-9902-2B9175E04E09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49026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2387600" y="2298700"/>
            <a:ext cx="19621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2387600" y="7073900"/>
            <a:ext cx="196215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Gill Sans" charset="0"/>
              </a:rPr>
              <a:t>Click to edit Master text styles</a:t>
            </a:r>
          </a:p>
          <a:p>
            <a:pPr lvl="1"/>
            <a:r>
              <a:rPr lang="es-ES">
                <a:sym typeface="Gill Sans" charset="0"/>
              </a:rPr>
              <a:t>Second level</a:t>
            </a:r>
          </a:p>
          <a:p>
            <a:pPr lvl="2"/>
            <a:r>
              <a:rPr lang="es-ES">
                <a:sym typeface="Gill Sans" charset="0"/>
              </a:rPr>
              <a:t>Third level</a:t>
            </a:r>
          </a:p>
          <a:p>
            <a:pPr lvl="3"/>
            <a:r>
              <a:rPr lang="es-ES">
                <a:sym typeface="Gill Sans" charset="0"/>
              </a:rPr>
              <a:t>Fourth level</a:t>
            </a:r>
          </a:p>
          <a:p>
            <a:pPr lvl="4"/>
            <a:r>
              <a:rPr lang="es-ES">
                <a:sym typeface="Gill Sans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1976100" y="130810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Gill Sans" charset="0"/>
              </a:defRPr>
            </a:lvl1pPr>
          </a:lstStyle>
          <a:p>
            <a:pPr>
              <a:defRPr/>
            </a:pPr>
            <a:fld id="{B6921B5E-C8C2-A545-A6E7-C47841E38EB4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342900" indent="-3429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2387600" y="2298700"/>
            <a:ext cx="19621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Gill Sans" charset="0"/>
              </a:rPr>
              <a:t>Образец заголовка</a:t>
            </a:r>
            <a:endParaRPr lang="es-ES">
              <a:sym typeface="Gill Sans" charset="0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2387600" y="7073900"/>
            <a:ext cx="196215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Gill Sans" charset="0"/>
              </a:rPr>
              <a:t>Образец текста</a:t>
            </a:r>
          </a:p>
          <a:p>
            <a:pPr lvl="1"/>
            <a:r>
              <a:rPr lang="ru-RU">
                <a:sym typeface="Gill Sans" charset="0"/>
              </a:rPr>
              <a:t>Второй уровень</a:t>
            </a:r>
          </a:p>
          <a:p>
            <a:pPr lvl="2"/>
            <a:r>
              <a:rPr lang="ru-RU">
                <a:sym typeface="Gill Sans" charset="0"/>
              </a:rPr>
              <a:t>Третий уровень</a:t>
            </a:r>
          </a:p>
          <a:p>
            <a:pPr lvl="3"/>
            <a:r>
              <a:rPr lang="ru-RU">
                <a:sym typeface="Gill Sans" charset="0"/>
              </a:rPr>
              <a:t>Четвертый уровень</a:t>
            </a:r>
          </a:p>
          <a:p>
            <a:pPr lvl="4"/>
            <a:r>
              <a:rPr lang="ru-RU">
                <a:sym typeface="Gill Sans" charset="0"/>
              </a:rPr>
              <a:t>Пятый уровень</a:t>
            </a:r>
            <a:endParaRPr lang="es-ES">
              <a:sym typeface="Gill Sans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1976100" y="130810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Gill Sans" charset="0"/>
              </a:defRPr>
            </a:lvl1pPr>
          </a:lstStyle>
          <a:p>
            <a:pPr>
              <a:defRPr/>
            </a:pPr>
            <a:fld id="{B6921B5E-C8C2-A545-A6E7-C47841E38EB4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2848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342900" indent="-3429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amza.VA@tpprf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/>
          </p:cNvSpPr>
          <p:nvPr/>
        </p:nvSpPr>
        <p:spPr bwMode="auto">
          <a:xfrm>
            <a:off x="1534816" y="2537520"/>
            <a:ext cx="22007014" cy="93012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Lato" charset="0"/>
              </a:rPr>
              <a:t>Владимир Гамза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000" b="1" dirty="0" smtClean="0">
                <a:solidFill>
                  <a:srgbClr val="940E0E"/>
                </a:solidFill>
                <a:latin typeface="Arial" pitchFamily="34" charset="0"/>
                <a:cs typeface="Arial" pitchFamily="34" charset="0"/>
              </a:rPr>
              <a:t>Система мер </a:t>
            </a:r>
          </a:p>
          <a:p>
            <a:pPr>
              <a:lnSpc>
                <a:spcPct val="150000"/>
              </a:lnSpc>
              <a:defRPr/>
            </a:pPr>
            <a:r>
              <a:rPr lang="ru-RU" sz="6000" b="1" dirty="0" smtClean="0">
                <a:solidFill>
                  <a:srgbClr val="940E0E"/>
                </a:solidFill>
                <a:latin typeface="Arial" pitchFamily="34" charset="0"/>
                <a:cs typeface="Arial" pitchFamily="34" charset="0"/>
              </a:rPr>
              <a:t>обеспечения технологического суверенитета </a:t>
            </a:r>
          </a:p>
          <a:p>
            <a:pPr>
              <a:lnSpc>
                <a:spcPct val="150000"/>
              </a:lnSpc>
              <a:defRPr/>
            </a:pPr>
            <a:r>
              <a:rPr lang="ru-RU" sz="6000" b="1" dirty="0" smtClean="0">
                <a:solidFill>
                  <a:srgbClr val="940E0E"/>
                </a:solidFill>
                <a:latin typeface="Arial" pitchFamily="34" charset="0"/>
                <a:cs typeface="Arial" pitchFamily="34" charset="0"/>
              </a:rPr>
              <a:t>и роста индустриального потенциала России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ＭＳ Ｐゴシック" charset="0"/>
              <a:cs typeface="Lato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>
              <a:defRPr/>
            </a:pPr>
            <a:r>
              <a:rPr lang="ru-RU" sz="4800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Воронеж, Промышленный форум, 18.05.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Lato" charset="0"/>
              </a:rPr>
              <a:t>2023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Gill Sans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FAC5A84-5043-AA42-8B76-23A15F63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424" y="305272"/>
            <a:ext cx="8045232" cy="31468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968" y="233264"/>
            <a:ext cx="19672300" cy="22637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13360"/>
                </a:solidFill>
                <a:latin typeface="Lato" charset="0"/>
              </a:rPr>
              <a:t/>
            </a:r>
            <a:br>
              <a:rPr lang="ru-RU" sz="5400" b="1" dirty="0">
                <a:solidFill>
                  <a:srgbClr val="013360"/>
                </a:solidFill>
                <a:latin typeface="Lato" charset="0"/>
              </a:rPr>
            </a:br>
            <a:r>
              <a:rPr lang="ru-RU" sz="48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9072" y="3329608"/>
            <a:ext cx="20234248" cy="7588274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Владимир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Гамза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Председатель Совета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финансово-промышленной и инвестиционной политике,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 «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ESG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-проекта промышленной реновации «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 Правления ТПП России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Председатель Комитета РСС по промышленному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строительству 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реновации производственных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ГК «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АлександрГРАДЪ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кандидат экономических и юридических наук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Gamza.VA@tpprf.ru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Lato" charset="0"/>
            </a:endParaRPr>
          </a:p>
          <a:p>
            <a:pPr marL="0" indent="0">
              <a:buNone/>
            </a:pPr>
            <a:r>
              <a:rPr lang="en-US" sz="4400" dirty="0">
                <a:latin typeface="Lato" charset="0"/>
              </a:rPr>
              <a:t> </a:t>
            </a:r>
            <a:endParaRPr lang="ru-RU" sz="4400" dirty="0">
              <a:latin typeface="Lato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233264"/>
            <a:ext cx="20179530" cy="92925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Национальные цели</a:t>
            </a:r>
            <a:r>
              <a:rPr lang="en-US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 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развития 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России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2928" y="1313384"/>
            <a:ext cx="21602400" cy="10729192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 Президента РФ от 21.07.2020: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ВВП России темпами выше среднемировых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доходов населения не ниже инфляции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реальный рост на 70% инвестиций в основной капитал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(до более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25% ВВП)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реальное увеличение на 70%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несырьевого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экспорта (более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строительства жилья до 120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 в год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вхождение по качеству науки и образования в десять ведущих стран мира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в 4 раза вложений в сферу информационных технологий</a:t>
            </a:r>
          </a:p>
          <a:p>
            <a:pPr algn="l"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задачи, поставленные Президентом РФ: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технологического суверенитета и индустриального потенциала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опережающее развитие высокотехнологичных отраслей и станкостроения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 прикладной науки, НИОКР и промышленных инноваций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опережающее развитие инфраструктуры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логистических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коридоров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финансового суверенитета, рост капиталовложений и широкое привлечение национального капитала и средств населения в инвестиции</a:t>
            </a:r>
          </a:p>
          <a:p>
            <a:pPr algn="just">
              <a:spcAft>
                <a:spcPts val="6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750840" y="12114584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kremlin.ru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820" y="304800"/>
            <a:ext cx="20160480" cy="98640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Структура инвестиций в основной капитал в России </a:t>
            </a:r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(2022)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2350" y="1657350"/>
            <a:ext cx="20402550" cy="10039350"/>
          </a:xfrm>
        </p:spPr>
        <p:txBody>
          <a:bodyPr/>
          <a:lstStyle/>
          <a:p>
            <a:pPr marL="571500" indent="-571500"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инвестиций = 27,9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(18,4% ВВП, +1,2 п.п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Собственные средства предприятий = 41,5%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(-1,1 п.п.)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Привлеченные средства = 35,1%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(+2,3 п.п.), в том числе: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частные = 19,6% (+0,4 п.п.)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государственные = 15,5% (+1,9 п.п.), </a:t>
            </a:r>
          </a:p>
          <a:p>
            <a:pPr marL="571500" marR="0" lvl="0" indent="-571500" algn="l" defTabSz="825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4000" b="1" noProof="0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МСП и и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ные </a:t>
            </a:r>
            <a:r>
              <a:rPr kumimoji="0" lang="ru-RU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(ненаблюдаемые статистикой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)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= 23,4% </a:t>
            </a:r>
            <a:r>
              <a:rPr kumimoji="0" lang="ru-RU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(-1,2 п.п.)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привлеченных инвестиций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(доля в объеме всех инвестиций)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корпоративные и частные займы = 12,0% (+0,2 п.п.)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средства = 15,5% (+1,9 п.п.), в том числе:</a:t>
            </a:r>
          </a:p>
          <a:p>
            <a:pPr lvl="1" algn="l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бюджет = 7,3% (+1,5 п.п.); внебюджетные фонды = 0,1%</a:t>
            </a:r>
          </a:p>
          <a:p>
            <a:pPr lvl="1" algn="l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регионы = 7,1% (+0,4 п.п.); муниципалитеты = 1,0%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кредиты банков = 7,4%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(+1,4 п.п.),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3,5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от суммы корпоративных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кредитов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иностранные инвестиции = 0,2% (-1,2 п.п.)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78276" y="11948542"/>
            <a:ext cx="476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Росстат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cale_2400.png" descr="scale_2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56" y="305272"/>
            <a:ext cx="17345081" cy="123535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2023</a:t>
            </a:r>
            <a:r>
              <a:rPr lang="ru-RU" sz="2800" b="1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904" y="377280"/>
            <a:ext cx="21746416" cy="7899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Промышленность России сегодня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5056" y="1673424"/>
            <a:ext cx="20378264" cy="9793088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18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основных производственных фондов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100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руб.,</a:t>
            </a:r>
          </a:p>
          <a:p>
            <a:pPr marL="360000" indent="-360000" algn="l">
              <a:spcAft>
                <a:spcPts val="18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площадь зданий =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500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кв.м,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8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требуют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реновации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</a:t>
            </a:r>
          </a:p>
          <a:p>
            <a:pPr marL="360000" indent="-360000" algn="l">
              <a:spcAft>
                <a:spcPts val="180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Состояние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износ основных фондов = 52%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(полный износ = около 20%)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обновления = 4%/год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последние 15 лет (в развитых странах = 10-15%)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выбытия основных фондов = 0,5% в год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(падение в 2 раза за 15 лет) 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промзданий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3,8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кв.м/год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последние 15 лет (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1% в год)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800"/>
              </a:spcAft>
            </a:pP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Опережающее развитие промышленности = инвестиции </a:t>
            </a:r>
            <a:r>
              <a:rPr lang="en-US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руб. в год</a:t>
            </a:r>
          </a:p>
          <a:p>
            <a:pPr marL="360000" indent="-360000" algn="l">
              <a:spcAft>
                <a:spcPts val="1800"/>
              </a:spcAft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Реновация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и строительство производственных зданий =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кв./ год</a:t>
            </a:r>
          </a:p>
          <a:p>
            <a:pPr marL="360000" indent="-360000" algn="l">
              <a:spcAft>
                <a:spcPts val="18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Необходима национальная программа восстановления технологического суверенитета на основе таксономии оценки инвестиционных проектов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2023</a:t>
            </a:r>
            <a:r>
              <a:rPr lang="ru-RU" sz="2800" b="1" dirty="0"/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78832" y="11466512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Источник: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Росстат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840" y="610544"/>
            <a:ext cx="21746416" cy="78997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Модернизация на 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основе </a:t>
            </a:r>
            <a:r>
              <a:rPr lang="en-US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ESG-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проектов «</a:t>
            </a:r>
            <a:r>
              <a:rPr lang="ru-RU" sz="44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848" y="1961456"/>
            <a:ext cx="22561152" cy="10354021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России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действует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крупных 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 20 тыс.средних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промышленных предприятий, которые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были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построены и введены в эксплуатацию 50-90 лет назад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настоящее время многие из этих предприятий реформированы и их производственные объекты не соответствуют профилю деятельности, а большая часть основных фондов предприятий имеет предельный процент износа, поэтому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значительная доля объектов выведена из оборота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целом по стране – это сотни миллионов квадратных метров).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предприятия не видят выхода из сложившейся ситуации, так как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демонтаж объектов,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переработка и рециклинг отходов и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промышленная модернизация связаны со значительными работами и затратами, к которым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предприятия зачастую организационно, технологически и финансово не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готовы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 большинства отсутствуют амортизационные накопления и свободные средства)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обеспечения модернизации таких предприятий в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системе ТПП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России (совместно с РСПП и РСС)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реализуется федеральный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ESG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-проект промышленной реновации «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Организатор Проекта - Совет ТПП РФ по финансово-промышленной и инвестиционной политике. Оператор Проекта – ГК «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АлександрГРАДЪ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984" y="305272"/>
            <a:ext cx="20160480" cy="98640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Цели инвестиций в основной капитал в России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2850" y="1485900"/>
            <a:ext cx="20288250" cy="10401300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78832" y="11610528"/>
            <a:ext cx="5184576" cy="5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Росстат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412901086"/>
              </p:ext>
            </p:extLst>
          </p:nvPr>
        </p:nvGraphicFramePr>
        <p:xfrm>
          <a:off x="2686944" y="2825552"/>
          <a:ext cx="20535378" cy="965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10880" y="1673424"/>
            <a:ext cx="20882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Распределение организаций по оценке целей инвестирования в основной капитал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(по итогам выборочного обследования инвестиционной активности промышленных организаций в процентах к общему числу организаций)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дпись 2">
            <a:extLst>
              <a:ext uri="{FF2B5EF4-FFF2-40B4-BE49-F238E27FC236}">
                <a16:creationId xmlns="" xmlns:a16="http://schemas.microsoft.com/office/drawing/2014/main" id="{17A91C53-1128-194C-A348-EE37C7C4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72" y="2969568"/>
            <a:ext cx="7543458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СИСТЕМНАЯ ОЦЕНКА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ABF381A-1911-4349-B515-CEA9CF1C6D6E}"/>
              </a:ext>
            </a:extLst>
          </p:cNvPr>
          <p:cNvSpPr txBox="1"/>
          <p:nvPr/>
        </p:nvSpPr>
        <p:spPr>
          <a:xfrm>
            <a:off x="1174776" y="665312"/>
            <a:ext cx="22610512" cy="909160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Ключевые элементы проекта промышленной реновации предприятия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A820156-6233-CF44-A4A3-6812F73F8E14}"/>
              </a:ext>
            </a:extLst>
          </p:cNvPr>
          <p:cNvSpPr txBox="1"/>
          <p:nvPr/>
        </p:nvSpPr>
        <p:spPr>
          <a:xfrm>
            <a:off x="10028771" y="8644205"/>
            <a:ext cx="6486698" cy="264687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Реконструкция и демонтаж зданий, строительно-монтажные работы, переработка,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рециклинг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и </a:t>
            </a:r>
            <a:r>
              <a:rPr lang="ru-RU" sz="3200" dirty="0">
                <a:solidFill>
                  <a:srgbClr val="002060"/>
                </a:solidFill>
                <a:latin typeface="Exo 2 Light" panose="00000400000000000000" pitchFamily="2" charset="-52"/>
                <a:cs typeface="Times New Roman" panose="02020603050405020304" pitchFamily="18" charset="0"/>
              </a:rPr>
              <a:t>утилизация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отходов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EC0466-34E9-8D49-BFE4-34B3315938C4}"/>
              </a:ext>
            </a:extLst>
          </p:cNvPr>
          <p:cNvSpPr txBox="1"/>
          <p:nvPr/>
        </p:nvSpPr>
        <p:spPr>
          <a:xfrm>
            <a:off x="2110880" y="3905672"/>
            <a:ext cx="7700450" cy="3139321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Анализ потенциала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 и ее инфраструктуры в целях проведения эффективного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редевелопмента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модернизации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88EBF97-2EF8-954A-942F-08741C596036}"/>
              </a:ext>
            </a:extLst>
          </p:cNvPr>
          <p:cNvSpPr txBox="1"/>
          <p:nvPr/>
        </p:nvSpPr>
        <p:spPr>
          <a:xfrm>
            <a:off x="2038872" y="8658200"/>
            <a:ext cx="7088694" cy="2708434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Подготовка комплексного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инвестпроекта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реновации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всеи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 или проект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редевелопмента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отдельных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частеи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</a:t>
            </a:r>
          </a:p>
        </p:txBody>
      </p:sp>
      <p:sp>
        <p:nvSpPr>
          <p:cNvPr id="28" name="Надпись 2">
            <a:extLst>
              <a:ext uri="{FF2B5EF4-FFF2-40B4-BE49-F238E27FC236}">
                <a16:creationId xmlns="" xmlns:a16="http://schemas.microsoft.com/office/drawing/2014/main" id="{F5F15099-2E1E-5648-8F5B-0D1CC10A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880" y="7578080"/>
            <a:ext cx="6336704" cy="7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ПРОЕКТИРОВАНИЕ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0F211B0-B282-A049-A671-80CE6AE1167F}"/>
              </a:ext>
            </a:extLst>
          </p:cNvPr>
          <p:cNvSpPr txBox="1"/>
          <p:nvPr/>
        </p:nvSpPr>
        <p:spPr>
          <a:xfrm>
            <a:off x="16315557" y="8606829"/>
            <a:ext cx="6943898" cy="264687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Организация привлечения финансирования в рамках реновации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площадки, модернизации технологий и оборудования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37" name="Надпись 2">
            <a:extLst>
              <a:ext uri="{FF2B5EF4-FFF2-40B4-BE49-F238E27FC236}">
                <a16:creationId xmlns="" xmlns:a16="http://schemas.microsoft.com/office/drawing/2014/main" id="{73D0D9FD-1569-A249-8A8A-5BB23588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8584" y="2969568"/>
            <a:ext cx="5400600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РЕИНЖИНИРИНГ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="" xmlns:a16="http://schemas.microsoft.com/office/drawing/2014/main" id="{E0F91BB3-EE69-EA4B-8699-A5B789DC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776" y="7578080"/>
            <a:ext cx="6192688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РЕДЕВЕЛОПМЕНТ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12" name="Надпись 2">
            <a:extLst>
              <a:ext uri="{FF2B5EF4-FFF2-40B4-BE49-F238E27FC236}">
                <a16:creationId xmlns="" xmlns:a16="http://schemas.microsoft.com/office/drawing/2014/main" id="{73D0D9FD-1569-A249-8A8A-5BB23588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520" y="7578080"/>
            <a:ext cx="6264696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ФИНАНСИРОВАНИЕ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820156-6233-CF44-A4A3-6812F73F8E14}"/>
              </a:ext>
            </a:extLst>
          </p:cNvPr>
          <p:cNvSpPr txBox="1"/>
          <p:nvPr/>
        </p:nvSpPr>
        <p:spPr>
          <a:xfrm>
            <a:off x="16512480" y="3833664"/>
            <a:ext cx="6768752" cy="3200876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Разработка проекта частичной модернизации или комплексного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реинжиниринга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Exo 2 Light"/>
                <a:cs typeface="Arial" pitchFamily="34" charset="0"/>
              </a:rPr>
              <a:t>предприятия в целях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развития производственного потенц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иала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xo 2 Light"/>
              <a:ea typeface="ＭＳ Ｐゴシック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4"/>
          <a:stretch/>
        </p:blipFill>
        <p:spPr bwMode="auto">
          <a:xfrm>
            <a:off x="10175776" y="2468171"/>
            <a:ext cx="6048672" cy="4163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45190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44" y="305272"/>
            <a:ext cx="23160830" cy="67885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Меры развития и поддержки инвестиций в промышленную реновацию</a:t>
            </a:r>
            <a:endParaRPr lang="ru-RU" sz="44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856" y="1097360"/>
            <a:ext cx="22250472" cy="11305256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национальной программы промышленной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реновации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производственных предприятий на основе технологий «Индустрия-4.0»,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включая  прямые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ключевые предприятия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заём под 0% или взнос в уставный капитал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системы общефедеральных,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отраслевых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региональных институтов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отраслевых и региональных программ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модернизации предприятий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перевод всех государственных институтов развития с использования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гарантированных кредитных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инструментов на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проектного финансирования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развития предприятий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прямых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региональных и муниципальных инвестиций в основной капитал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крупных и средних производственных предприятий,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корпоративных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инвестиций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основной капитал субъектов МСП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использования офсетных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контрактов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 показателей участия государственных, а также стимулирование участия частных кредитных и финансовых организаций в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инвестировании в проекты реновации и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федеральным, отраслевым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региональным программам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единого государственного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информационно-консультативного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портала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реализуемых и планируемых инвестиционных проектов, нуждающихся 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финансировании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Банком России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специального регулирования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обеспечивающего значительный рост капиталовложений в экономику кредитных и финансовых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структур, включая систему рефинансирования государственных институтов развития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80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60455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e Office">
  <a:themeElements>
    <a:clrScheme name="Другое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D6003B"/>
      </a:accent1>
      <a:accent2>
        <a:srgbClr val="172C6B"/>
      </a:accent2>
      <a:accent3>
        <a:srgbClr val="FFFFFF"/>
      </a:accent3>
      <a:accent4>
        <a:srgbClr val="000000"/>
      </a:accent4>
      <a:accent5>
        <a:srgbClr val="AAB8DC"/>
      </a:accent5>
      <a:accent6>
        <a:srgbClr val="D5446B"/>
      </a:accent6>
      <a:hlink>
        <a:srgbClr val="04305C"/>
      </a:hlink>
      <a:folHlink>
        <a:srgbClr val="D3003C"/>
      </a:folHlink>
    </a:clrScheme>
    <a:fontScheme name="Tema de Offic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Фининтегратор_драфт_ v3_редВГ (1)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Tema de Offic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17263</TotalTime>
  <Words>924</Words>
  <Application>Microsoft Office PowerPoint</Application>
  <PresentationFormat>Произвольный</PresentationFormat>
  <Paragraphs>113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Tema de Office</vt:lpstr>
      <vt:lpstr>Фининтегратор_драфт_ v3_редВГ (1)</vt:lpstr>
      <vt:lpstr>Слайд 1</vt:lpstr>
      <vt:lpstr>Национальные цели развития России</vt:lpstr>
      <vt:lpstr>Структура инвестиций в основной капитал в России (2022)</vt:lpstr>
      <vt:lpstr>Слайд 4</vt:lpstr>
      <vt:lpstr>Промышленность России сегодня</vt:lpstr>
      <vt:lpstr>Модернизация на основе ESG-проектов «Браунфилд»</vt:lpstr>
      <vt:lpstr>Цели инвестиций в основной капитал в России</vt:lpstr>
      <vt:lpstr>Слайд 8</vt:lpstr>
      <vt:lpstr>Меры развития и поддержки инвестиций в промышленную реновацию</vt:lpstr>
      <vt:lpstr>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Шумилов Николай Сергеевич</dc:creator>
  <cp:lastModifiedBy>Пользователь Windows</cp:lastModifiedBy>
  <cp:revision>708</cp:revision>
  <dcterms:modified xsi:type="dcterms:W3CDTF">2023-05-17T14:25:03Z</dcterms:modified>
</cp:coreProperties>
</file>